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7341" autoAdjust="0"/>
  </p:normalViewPr>
  <p:slideViewPr>
    <p:cSldViewPr>
      <p:cViewPr varScale="1">
        <p:scale>
          <a:sx n="40" d="100"/>
          <a:sy n="40" d="100"/>
        </p:scale>
        <p:origin x="-26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3B803-2BBE-4475-A51D-9034A4701C0F}" type="datetimeFigureOut">
              <a:rPr lang="da-DK" smtClean="0"/>
              <a:t>23-10-2018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74B59-5407-44F3-9528-240FFD2023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706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da-DK" dirty="0" err="1" smtClean="0"/>
              <a:t>Lesson</a:t>
            </a:r>
            <a:r>
              <a:rPr lang="da-DK" altLang="da-DK" baseline="0" dirty="0" smtClean="0"/>
              <a:t> 1B</a:t>
            </a:r>
            <a:endParaRPr lang="da-DK" altLang="da-DK" dirty="0" smtClean="0"/>
          </a:p>
          <a:p>
            <a:r>
              <a:rPr lang="da-DK" altLang="da-DK" dirty="0" smtClean="0"/>
              <a:t>The </a:t>
            </a:r>
            <a:r>
              <a:rPr lang="da-DK" altLang="da-DK" dirty="0" err="1" smtClean="0"/>
              <a:t>aim</a:t>
            </a:r>
            <a:r>
              <a:rPr lang="da-DK" altLang="da-DK" dirty="0" smtClean="0"/>
              <a:t> of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this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lesson</a:t>
            </a:r>
            <a:r>
              <a:rPr lang="da-DK" altLang="da-DK" baseline="0" dirty="0" smtClean="0"/>
              <a:t> is to </a:t>
            </a:r>
            <a:r>
              <a:rPr lang="da-DK" altLang="da-DK" baseline="0" dirty="0" err="1" smtClean="0"/>
              <a:t>make</a:t>
            </a:r>
            <a:r>
              <a:rPr lang="da-DK" altLang="da-DK" baseline="0" dirty="0" smtClean="0"/>
              <a:t> the students </a:t>
            </a:r>
            <a:r>
              <a:rPr lang="da-DK" altLang="da-DK" baseline="0" dirty="0" err="1" smtClean="0"/>
              <a:t>aware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that</a:t>
            </a:r>
            <a:r>
              <a:rPr lang="da-DK" altLang="da-DK" baseline="0" dirty="0" smtClean="0"/>
              <a:t> a </a:t>
            </a:r>
            <a:r>
              <a:rPr lang="da-DK" altLang="da-DK" baseline="0" dirty="0" err="1" smtClean="0"/>
              <a:t>strong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community</a:t>
            </a:r>
            <a:r>
              <a:rPr lang="da-DK" altLang="da-DK" baseline="0" dirty="0" smtClean="0"/>
              <a:t> in the </a:t>
            </a:r>
            <a:r>
              <a:rPr lang="da-DK" altLang="da-DK" baseline="0" dirty="0" err="1" smtClean="0"/>
              <a:t>class</a:t>
            </a:r>
            <a:r>
              <a:rPr lang="da-DK" altLang="da-DK" baseline="0" dirty="0" smtClean="0"/>
              <a:t>/in </a:t>
            </a:r>
            <a:r>
              <a:rPr lang="da-DK" altLang="da-DK" baseline="0" dirty="0" err="1" smtClean="0"/>
              <a:t>school</a:t>
            </a:r>
            <a:r>
              <a:rPr lang="da-DK" altLang="da-DK" baseline="0" dirty="0" smtClean="0"/>
              <a:t> is </a:t>
            </a:r>
            <a:r>
              <a:rPr lang="da-DK" altLang="da-DK" baseline="0" dirty="0" err="1" smtClean="0"/>
              <a:t>about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being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good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classroom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colleagues</a:t>
            </a:r>
            <a:r>
              <a:rPr lang="da-DK" altLang="da-DK" baseline="0" dirty="0" smtClean="0"/>
              <a:t>. And </a:t>
            </a:r>
            <a:r>
              <a:rPr lang="da-DK" altLang="da-DK" baseline="0" dirty="0" err="1" smtClean="0"/>
              <a:t>being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good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classroom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colleagues</a:t>
            </a:r>
            <a:r>
              <a:rPr lang="da-DK" altLang="da-DK" baseline="0" dirty="0" smtClean="0"/>
              <a:t> is of </a:t>
            </a:r>
            <a:r>
              <a:rPr lang="da-DK" altLang="da-DK" baseline="0" dirty="0" err="1" smtClean="0"/>
              <a:t>great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importance</a:t>
            </a:r>
            <a:r>
              <a:rPr lang="da-DK" altLang="da-DK" baseline="0" dirty="0" smtClean="0"/>
              <a:t> to </a:t>
            </a:r>
            <a:r>
              <a:rPr lang="da-DK" altLang="da-DK" baseline="0" dirty="0" err="1" smtClean="0"/>
              <a:t>what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you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can</a:t>
            </a:r>
            <a:r>
              <a:rPr lang="da-DK" altLang="da-DK" baseline="0" dirty="0" smtClean="0"/>
              <a:t> do </a:t>
            </a:r>
            <a:r>
              <a:rPr lang="da-DK" altLang="da-DK" baseline="0" dirty="0" err="1" smtClean="0"/>
              <a:t>professionally</a:t>
            </a:r>
            <a:r>
              <a:rPr lang="da-DK" altLang="da-DK" baseline="0" dirty="0" smtClean="0"/>
              <a:t>. </a:t>
            </a:r>
          </a:p>
          <a:p>
            <a:endParaRPr lang="da-DK" altLang="da-DK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altLang="da-DK" b="1" dirty="0" smtClean="0"/>
              <a:t>All </a:t>
            </a:r>
            <a:r>
              <a:rPr lang="da-DK" altLang="da-DK" b="1" dirty="0" err="1" smtClean="0"/>
              <a:t>rights</a:t>
            </a:r>
            <a:r>
              <a:rPr lang="da-DK" altLang="da-DK" b="1" dirty="0" smtClean="0"/>
              <a:t> </a:t>
            </a:r>
            <a:r>
              <a:rPr lang="da-DK" altLang="da-DK" b="1" dirty="0" err="1" smtClean="0"/>
              <a:t>reserved</a:t>
            </a:r>
            <a:r>
              <a:rPr lang="da-DK" altLang="da-DK" b="1" dirty="0" smtClean="0"/>
              <a:t>. </a:t>
            </a:r>
            <a:r>
              <a:rPr lang="da-DK" altLang="da-DK" b="1" dirty="0" err="1" smtClean="0"/>
              <a:t>Reproduction</a:t>
            </a:r>
            <a:r>
              <a:rPr lang="da-DK" altLang="da-DK" b="1" dirty="0" smtClean="0"/>
              <a:t> of the </a:t>
            </a:r>
            <a:r>
              <a:rPr lang="da-DK" altLang="da-DK" b="1" dirty="0" err="1" smtClean="0"/>
              <a:t>material</a:t>
            </a:r>
            <a:r>
              <a:rPr lang="da-DK" altLang="da-DK" b="1" dirty="0" smtClean="0"/>
              <a:t> </a:t>
            </a:r>
            <a:r>
              <a:rPr lang="da-DK" altLang="da-DK" b="1" dirty="0" err="1" smtClean="0"/>
              <a:t>without</a:t>
            </a:r>
            <a:r>
              <a:rPr lang="da-DK" altLang="da-DK" b="1" dirty="0" smtClean="0"/>
              <a:t> Ventilens </a:t>
            </a:r>
            <a:r>
              <a:rPr lang="da-DK" altLang="da-DK" b="1" dirty="0" err="1" smtClean="0"/>
              <a:t>written</a:t>
            </a:r>
            <a:r>
              <a:rPr lang="da-DK" altLang="da-DK" b="1" dirty="0" smtClean="0"/>
              <a:t> </a:t>
            </a:r>
            <a:r>
              <a:rPr lang="da-DK" altLang="da-DK" b="1" dirty="0" err="1" smtClean="0"/>
              <a:t>consent</a:t>
            </a:r>
            <a:r>
              <a:rPr lang="da-DK" altLang="da-DK" b="1" dirty="0" smtClean="0"/>
              <a:t> is not </a:t>
            </a:r>
            <a:r>
              <a:rPr lang="da-DK" altLang="da-DK" b="1" dirty="0" err="1" smtClean="0"/>
              <a:t>permitted</a:t>
            </a:r>
            <a:r>
              <a:rPr lang="da-DK" altLang="da-DK" b="1" dirty="0" smtClean="0"/>
              <a:t> </a:t>
            </a:r>
            <a:r>
              <a:rPr lang="da-DK" altLang="da-DK" b="1" dirty="0" err="1" smtClean="0"/>
              <a:t>according</a:t>
            </a:r>
            <a:r>
              <a:rPr lang="da-DK" altLang="da-DK" b="1" dirty="0" smtClean="0"/>
              <a:t> to </a:t>
            </a:r>
            <a:r>
              <a:rPr lang="da-DK" altLang="da-DK" b="1" dirty="0" err="1" smtClean="0"/>
              <a:t>applicable</a:t>
            </a:r>
            <a:r>
              <a:rPr lang="da-DK" altLang="da-DK" b="1" dirty="0" smtClean="0"/>
              <a:t> Danish copyright </a:t>
            </a:r>
            <a:r>
              <a:rPr lang="da-DK" altLang="da-DK" b="1" dirty="0" err="1" smtClean="0"/>
              <a:t>law</a:t>
            </a:r>
            <a:r>
              <a:rPr lang="da-DK" altLang="da-DK" b="1" dirty="0" smtClean="0"/>
              <a:t>, </a:t>
            </a:r>
            <a:r>
              <a:rPr lang="da-DK" altLang="da-DK" b="1" smtClean="0"/>
              <a:t>© </a:t>
            </a:r>
            <a:r>
              <a:rPr lang="da-DK" altLang="da-DK" b="1" smtClean="0"/>
              <a:t>2018 </a:t>
            </a:r>
            <a:r>
              <a:rPr lang="da-DK" altLang="da-DK" b="1" dirty="0" smtClean="0"/>
              <a:t>Ventilen Danmark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B7650-62D2-495D-A20C-949D1150E32E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162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da-DK" altLang="da-DK" dirty="0" smtClean="0"/>
              <a:t>1 min.</a:t>
            </a:r>
          </a:p>
          <a:p>
            <a:pPr algn="l"/>
            <a:r>
              <a:rPr lang="da-DK" altLang="da-DK" dirty="0" smtClean="0"/>
              <a:t>This is the </a:t>
            </a:r>
            <a:r>
              <a:rPr lang="da-DK" altLang="da-DK" dirty="0" err="1" smtClean="0"/>
              <a:t>first</a:t>
            </a:r>
            <a:r>
              <a:rPr lang="da-DK" altLang="da-DK" dirty="0" smtClean="0"/>
              <a:t> of </a:t>
            </a:r>
            <a:r>
              <a:rPr lang="da-DK" altLang="da-DK" dirty="0" err="1" smtClean="0"/>
              <a:t>two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lessons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about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community</a:t>
            </a:r>
            <a:r>
              <a:rPr lang="da-DK" altLang="da-DK" dirty="0" smtClean="0"/>
              <a:t>. </a:t>
            </a:r>
            <a:r>
              <a:rPr lang="da-DK" altLang="da-DK" dirty="0" err="1" smtClean="0"/>
              <a:t>Firstly</a:t>
            </a:r>
            <a:r>
              <a:rPr lang="da-DK" altLang="da-DK" baseline="0" dirty="0" smtClean="0"/>
              <a:t> it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focuses</a:t>
            </a:r>
            <a:r>
              <a:rPr lang="da-DK" altLang="da-DK" baseline="0" dirty="0" smtClean="0"/>
              <a:t> on </a:t>
            </a:r>
            <a:r>
              <a:rPr lang="da-DK" altLang="da-DK" baseline="0" dirty="0" err="1" smtClean="0"/>
              <a:t>two</a:t>
            </a:r>
            <a:r>
              <a:rPr lang="da-DK" altLang="da-DK" baseline="0" dirty="0" smtClean="0"/>
              <a:t> types of </a:t>
            </a:r>
            <a:r>
              <a:rPr lang="da-DK" altLang="da-DK" baseline="0" dirty="0" err="1" smtClean="0"/>
              <a:t>communities</a:t>
            </a:r>
            <a:r>
              <a:rPr lang="da-DK" altLang="da-DK" baseline="0" dirty="0" smtClean="0"/>
              <a:t> – the formal and the </a:t>
            </a:r>
            <a:r>
              <a:rPr lang="da-DK" altLang="da-DK" baseline="0" dirty="0" err="1" smtClean="0"/>
              <a:t>informal</a:t>
            </a:r>
            <a:r>
              <a:rPr lang="da-DK" altLang="da-DK" baseline="0" dirty="0" smtClean="0"/>
              <a:t>. </a:t>
            </a:r>
            <a:r>
              <a:rPr lang="da-DK" altLang="da-DK" baseline="0" dirty="0" err="1" smtClean="0"/>
              <a:t>Afterwards</a:t>
            </a:r>
            <a:r>
              <a:rPr lang="da-DK" altLang="da-DK" baseline="0" dirty="0" smtClean="0"/>
              <a:t>, </a:t>
            </a:r>
            <a:r>
              <a:rPr lang="da-DK" altLang="da-DK" baseline="0" dirty="0" err="1" smtClean="0"/>
              <a:t>we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will</a:t>
            </a:r>
            <a:r>
              <a:rPr lang="da-DK" altLang="da-DK" baseline="0" dirty="0" smtClean="0"/>
              <a:t> talk </a:t>
            </a:r>
            <a:r>
              <a:rPr lang="da-DK" altLang="da-DK" baseline="0" dirty="0" err="1" smtClean="0"/>
              <a:t>about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how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communities</a:t>
            </a:r>
            <a:r>
              <a:rPr lang="da-DK" altLang="da-DK" baseline="0" dirty="0" smtClean="0"/>
              <a:t> have an </a:t>
            </a:r>
            <a:r>
              <a:rPr lang="da-DK" altLang="da-DK" baseline="0" dirty="0" err="1" smtClean="0"/>
              <a:t>impact</a:t>
            </a:r>
            <a:r>
              <a:rPr lang="da-DK" altLang="da-DK" baseline="0" dirty="0" smtClean="0"/>
              <a:t> of the </a:t>
            </a:r>
            <a:r>
              <a:rPr lang="da-DK" altLang="da-DK" baseline="0" dirty="0" err="1" smtClean="0"/>
              <a:t>academic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capacity</a:t>
            </a:r>
            <a:r>
              <a:rPr lang="da-DK" altLang="da-DK" baseline="0" dirty="0" smtClean="0"/>
              <a:t>, and </a:t>
            </a:r>
            <a:r>
              <a:rPr lang="da-DK" altLang="da-DK" baseline="0" dirty="0" err="1" smtClean="0"/>
              <a:t>finally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we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will</a:t>
            </a:r>
            <a:r>
              <a:rPr lang="da-DK" altLang="da-DK" baseline="0" dirty="0" smtClean="0"/>
              <a:t> talk </a:t>
            </a:r>
            <a:r>
              <a:rPr lang="da-DK" altLang="da-DK" baseline="0" dirty="0" err="1" smtClean="0"/>
              <a:t>about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communities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across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classes</a:t>
            </a:r>
            <a:r>
              <a:rPr lang="da-DK" altLang="da-DK" baseline="0" dirty="0" smtClean="0"/>
              <a:t> and ages. In the end </a:t>
            </a:r>
            <a:r>
              <a:rPr lang="da-DK" altLang="da-DK" baseline="0" dirty="0" err="1" smtClean="0"/>
              <a:t>we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will</a:t>
            </a:r>
            <a:r>
              <a:rPr lang="da-DK" altLang="da-DK" baseline="0" dirty="0" smtClean="0"/>
              <a:t> do </a:t>
            </a:r>
            <a:r>
              <a:rPr lang="da-DK" altLang="da-DK" baseline="0" dirty="0" err="1" smtClean="0"/>
              <a:t>some</a:t>
            </a:r>
            <a:r>
              <a:rPr lang="da-DK" altLang="da-DK" baseline="0" dirty="0" smtClean="0"/>
              <a:t> </a:t>
            </a:r>
            <a:r>
              <a:rPr lang="da-DK" baseline="0" dirty="0" smtClean="0"/>
              <a:t>community-building </a:t>
            </a:r>
            <a:r>
              <a:rPr lang="da-DK" baseline="0" dirty="0" err="1" smtClean="0"/>
              <a:t>exercises</a:t>
            </a:r>
            <a:r>
              <a:rPr lang="da-DK" baseline="0" dirty="0" smtClean="0"/>
              <a:t> </a:t>
            </a:r>
            <a:endParaRPr lang="da-DK" altLang="da-DK" baseline="0" dirty="0" smtClean="0"/>
          </a:p>
          <a:p>
            <a:pPr algn="l"/>
            <a:endParaRPr lang="da-DK" alt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B7650-62D2-495D-A20C-949D1150E32E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6488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da-DK" altLang="da-DK" dirty="0" smtClean="0"/>
              <a:t>10 min.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 is a social being, and we depend on the communities. By nature, we are designed to be in a flock - we rely on the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sense of belonging.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brain and body react if we do not feel that we belong to the community.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unhealthy - both mentally and physically - to be left out of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community. Thus, nobody actively chooses to stay outside the community. </a:t>
            </a:r>
            <a:r>
              <a:rPr lang="da-DK" dirty="0" smtClean="0"/>
              <a:t>If </a:t>
            </a:r>
            <a:r>
              <a:rPr lang="da-DK" dirty="0" err="1" smtClean="0"/>
              <a:t>you're</a:t>
            </a:r>
            <a:r>
              <a:rPr lang="da-DK" dirty="0" smtClean="0"/>
              <a:t> </a:t>
            </a:r>
            <a:r>
              <a:rPr lang="da-DK" dirty="0" err="1" smtClean="0"/>
              <a:t>outside</a:t>
            </a:r>
            <a:r>
              <a:rPr lang="da-DK" dirty="0" smtClean="0"/>
              <a:t> the </a:t>
            </a:r>
            <a:r>
              <a:rPr lang="da-DK" dirty="0" err="1" smtClean="0"/>
              <a:t>community</a:t>
            </a:r>
            <a:r>
              <a:rPr lang="da-DK" dirty="0" smtClean="0"/>
              <a:t>, </a:t>
            </a:r>
            <a:r>
              <a:rPr lang="da-DK" dirty="0" err="1" smtClean="0"/>
              <a:t>there's</a:t>
            </a:r>
            <a:r>
              <a:rPr lang="da-DK" dirty="0" smtClean="0"/>
              <a:t> </a:t>
            </a:r>
            <a:r>
              <a:rPr lang="da-DK" dirty="0" err="1" smtClean="0"/>
              <a:t>typically</a:t>
            </a:r>
            <a:r>
              <a:rPr lang="da-DK" dirty="0" smtClean="0"/>
              <a:t> a </a:t>
            </a:r>
            <a:r>
              <a:rPr lang="da-DK" dirty="0" err="1" smtClean="0"/>
              <a:t>reason</a:t>
            </a:r>
            <a:r>
              <a:rPr lang="da-DK" dirty="0" smtClean="0"/>
              <a:t> for it - </a:t>
            </a:r>
            <a:r>
              <a:rPr lang="da-DK" dirty="0" err="1" smtClean="0"/>
              <a:t>you've</a:t>
            </a:r>
            <a:r>
              <a:rPr lang="da-DK" dirty="0" smtClean="0"/>
              <a:t> </a:t>
            </a:r>
            <a:r>
              <a:rPr lang="da-DK" dirty="0" err="1" smtClean="0"/>
              <a:t>been</a:t>
            </a:r>
            <a:r>
              <a:rPr lang="da-DK" dirty="0" smtClean="0"/>
              <a:t> </a:t>
            </a:r>
            <a:r>
              <a:rPr lang="da-DK" dirty="0" err="1" smtClean="0"/>
              <a:t>located</a:t>
            </a:r>
            <a:r>
              <a:rPr lang="da-DK" dirty="0" smtClean="0"/>
              <a:t> </a:t>
            </a:r>
            <a:r>
              <a:rPr lang="da-DK" dirty="0" err="1" smtClean="0"/>
              <a:t>there</a:t>
            </a:r>
            <a:r>
              <a:rPr lang="da-DK" dirty="0" smtClean="0"/>
              <a:t>, or </a:t>
            </a:r>
            <a:r>
              <a:rPr lang="da-DK" dirty="0" err="1" smtClean="0"/>
              <a:t>you</a:t>
            </a:r>
            <a:r>
              <a:rPr lang="da-DK" dirty="0" smtClean="0"/>
              <a:t> have not </a:t>
            </a:r>
            <a:r>
              <a:rPr lang="da-DK" dirty="0" err="1" smtClean="0"/>
              <a:t>considered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it </a:t>
            </a:r>
            <a:r>
              <a:rPr lang="da-DK" dirty="0" err="1" smtClean="0"/>
              <a:t>was</a:t>
            </a:r>
            <a:r>
              <a:rPr lang="da-DK" dirty="0" smtClean="0"/>
              <a:t> </a:t>
            </a:r>
            <a:r>
              <a:rPr lang="da-DK" dirty="0" err="1" smtClean="0"/>
              <a:t>possible</a:t>
            </a:r>
            <a:r>
              <a:rPr lang="da-DK" dirty="0" smtClean="0"/>
              <a:t> to </a:t>
            </a:r>
            <a:r>
              <a:rPr lang="da-DK" dirty="0" err="1" smtClean="0"/>
              <a:t>become</a:t>
            </a:r>
            <a:r>
              <a:rPr lang="da-DK" dirty="0" smtClean="0"/>
              <a:t> part of the </a:t>
            </a:r>
            <a:r>
              <a:rPr lang="da-DK" dirty="0" err="1" smtClean="0"/>
              <a:t>community</a:t>
            </a:r>
            <a:r>
              <a:rPr lang="da-DK" dirty="0" smtClean="0"/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Generally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speaking, there are two types of communities; the formal and the informal. The informal communities are communities, we choose to be part of. This is our friends and acquaintances, and in these communities we are part of </a:t>
            </a:r>
            <a:r>
              <a:rPr lang="en-US" dirty="0" smtClean="0"/>
              <a:t>the process of setting the standards for how to get together.</a:t>
            </a: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formal communities are communities we are placed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when we start in a new class, at a new school or at a workplace. </a:t>
            </a:r>
            <a:r>
              <a:rPr lang="en-US" dirty="0" smtClean="0"/>
              <a:t>To some extent we choose to be there, but not who we are there with. We need to feel safe and experience that we fit into the community</a:t>
            </a:r>
            <a:r>
              <a:rPr lang="en-US" baseline="0" dirty="0" smtClean="0"/>
              <a:t> </a:t>
            </a:r>
            <a:r>
              <a:rPr lang="en-US" dirty="0" smtClean="0"/>
              <a:t>- regardless of whether we have chosen the community or not.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teachers</a:t>
            </a:r>
            <a:r>
              <a:rPr lang="en-US" baseline="0" dirty="0" smtClean="0"/>
              <a:t> we have an interest in your formal communities. </a:t>
            </a:r>
            <a:r>
              <a:rPr lang="en-US" dirty="0" smtClean="0"/>
              <a:t>We wish that</a:t>
            </a:r>
            <a:r>
              <a:rPr lang="en-US" baseline="0" dirty="0" smtClean="0"/>
              <a:t> you </a:t>
            </a:r>
            <a:r>
              <a:rPr lang="da-DK" i="0" baseline="0" dirty="0" err="1" smtClean="0"/>
              <a:t>can</a:t>
            </a:r>
            <a:r>
              <a:rPr lang="da-DK" i="0" baseline="0" dirty="0" smtClean="0"/>
              <a:t> </a:t>
            </a:r>
            <a:r>
              <a:rPr lang="da-DK" i="0" baseline="0" dirty="0" err="1" smtClean="0"/>
              <a:t>become</a:t>
            </a:r>
            <a:r>
              <a:rPr lang="da-DK" i="0" baseline="0" dirty="0" smtClean="0"/>
              <a:t> </a:t>
            </a:r>
            <a:r>
              <a:rPr lang="da-DK" i="0" baseline="0" dirty="0" err="1" smtClean="0"/>
              <a:t>good</a:t>
            </a:r>
            <a:r>
              <a:rPr lang="da-DK" i="0" baseline="0" dirty="0" smtClean="0"/>
              <a:t> </a:t>
            </a:r>
            <a:r>
              <a:rPr lang="da-DK" i="0" baseline="0" dirty="0" err="1" smtClean="0"/>
              <a:t>colleagues</a:t>
            </a:r>
            <a:r>
              <a:rPr lang="en-US" dirty="0" smtClean="0"/>
              <a:t>. It creates well-being, generating friendships, but</a:t>
            </a:r>
            <a:r>
              <a:rPr lang="en-US" baseline="0" dirty="0" smtClean="0"/>
              <a:t> </a:t>
            </a:r>
            <a:r>
              <a:rPr lang="en-US" dirty="0" smtClean="0"/>
              <a:t>most importantly in a school context,</a:t>
            </a:r>
            <a:r>
              <a:rPr lang="en-US" baseline="0" dirty="0" smtClean="0"/>
              <a:t> </a:t>
            </a:r>
            <a:r>
              <a:rPr lang="en-US" dirty="0" smtClean="0"/>
              <a:t>it creates</a:t>
            </a:r>
            <a:r>
              <a:rPr lang="en-US" baseline="0" dirty="0" smtClean="0"/>
              <a:t> better </a:t>
            </a:r>
            <a:r>
              <a:rPr lang="en-US" dirty="0" smtClean="0"/>
              <a:t>conditions for a good educational environment and a </a:t>
            </a:r>
            <a:r>
              <a:rPr lang="da-DK" altLang="da-DK" baseline="0" dirty="0" err="1" smtClean="0"/>
              <a:t>high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academic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level</a:t>
            </a:r>
            <a:r>
              <a:rPr lang="da-DK" altLang="da-DK" baseline="0" dirty="0" smtClean="0"/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B7650-62D2-495D-A20C-949D1150E32E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3904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da-DK" altLang="da-DK" dirty="0" smtClean="0"/>
              <a:t>5 min.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Educational environment is divided into three categories – the physical, aesthetical and mental. The physical category covers comfortable furniture, fresh air and a comfortable temperature in the classroom. The aesthetic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 category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about the decoration of the classroom and the remaining rooms of the school. The mental part is about the well-being of the students- to have fun with the other students and with the teachers. All three parts can contribute to the well-being of the students at school. 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brain spends energy to worry about belonging to the community, it can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also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energy on educational training. A safe community, where the students are good colleagues, releases energy to learn. It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strengthens the mental educational environment and the academic level in the class. In a class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the atmosphere is comfortable, the students dare to reach the hand without the fear of whether they respond incorrectly or ask stupid questions. </a:t>
            </a:r>
            <a:r>
              <a:rPr lang="en-US" dirty="0" smtClean="0"/>
              <a:t>It provides better</a:t>
            </a:r>
            <a:r>
              <a:rPr lang="en-US" baseline="0" dirty="0" smtClean="0"/>
              <a:t> conditions</a:t>
            </a:r>
            <a:r>
              <a:rPr lang="en-US" dirty="0" smtClean="0"/>
              <a:t> for discussions and group work when everyone is in a position to bid.</a:t>
            </a:r>
          </a:p>
          <a:p>
            <a:pPr algn="l" eaLnBrk="1" hangingPunct="1">
              <a:spcBef>
                <a:spcPct val="0"/>
              </a:spcBef>
            </a:pPr>
            <a:endParaRPr lang="da-DK" altLang="da-DK" dirty="0" smtClean="0"/>
          </a:p>
          <a:p>
            <a:pPr algn="l" eaLnBrk="1" hangingPunct="1">
              <a:spcBef>
                <a:spcPct val="0"/>
              </a:spcBef>
            </a:pPr>
            <a:r>
              <a:rPr lang="en-US" altLang="da-DK" noProof="0" dirty="0" smtClean="0"/>
              <a:t>Quote 1: The</a:t>
            </a:r>
            <a:r>
              <a:rPr lang="en-US" altLang="da-DK" baseline="0" noProof="0" dirty="0" smtClean="0"/>
              <a:t> ministry of Education: http://www.uvm.dk/folkeskolen/laering-og-laeringsmiljoe/trivsel-og-undervisningsmiljoe/om-trivsel-og-undervisningsmiljoe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da-DK" baseline="0" noProof="0" dirty="0" smtClean="0"/>
              <a:t>Quote 2: Student </a:t>
            </a:r>
            <a:r>
              <a:rPr lang="en-US" altLang="da-DK" baseline="0" noProof="0" dirty="0" err="1" smtClean="0"/>
              <a:t>i</a:t>
            </a:r>
            <a:r>
              <a:rPr lang="en-US" altLang="da-DK" baseline="0" noProof="0" dirty="0" smtClean="0"/>
              <a:t> a leaflet ”</a:t>
            </a:r>
            <a:r>
              <a:rPr lang="en-US" altLang="da-DK" baseline="0" noProof="0" dirty="0" err="1" smtClean="0"/>
              <a:t>Undervisningsmiljøer</a:t>
            </a:r>
            <a:r>
              <a:rPr lang="en-US" altLang="da-DK" baseline="0" noProof="0" dirty="0" smtClean="0"/>
              <a:t> </a:t>
            </a:r>
            <a:r>
              <a:rPr lang="en-US" altLang="da-DK" baseline="0" noProof="0" dirty="0" err="1" smtClean="0"/>
              <a:t>på</a:t>
            </a:r>
            <a:r>
              <a:rPr lang="en-US" altLang="da-DK" baseline="0" noProof="0" dirty="0" smtClean="0"/>
              <a:t> </a:t>
            </a:r>
            <a:r>
              <a:rPr lang="en-US" altLang="da-DK" baseline="0" noProof="0" dirty="0" err="1" smtClean="0"/>
              <a:t>gymnasier</a:t>
            </a:r>
            <a:r>
              <a:rPr lang="en-US" altLang="da-DK" baseline="0" noProof="0" dirty="0" smtClean="0"/>
              <a:t> – </a:t>
            </a:r>
            <a:r>
              <a:rPr lang="en-US" altLang="da-DK" baseline="0" noProof="0" dirty="0" err="1" smtClean="0"/>
              <a:t>stx</a:t>
            </a:r>
            <a:r>
              <a:rPr lang="en-US" altLang="da-DK" baseline="0" noProof="0" dirty="0" smtClean="0"/>
              <a:t>, </a:t>
            </a:r>
            <a:r>
              <a:rPr lang="en-US" altLang="da-DK" baseline="0" noProof="0" dirty="0" err="1" smtClean="0"/>
              <a:t>hhx</a:t>
            </a:r>
            <a:r>
              <a:rPr lang="en-US" altLang="da-DK" baseline="0" noProof="0" dirty="0" smtClean="0"/>
              <a:t> </a:t>
            </a:r>
            <a:r>
              <a:rPr lang="en-US" altLang="da-DK" baseline="0" noProof="0" dirty="0" err="1" smtClean="0"/>
              <a:t>og</a:t>
            </a:r>
            <a:r>
              <a:rPr lang="en-US" altLang="da-DK" baseline="0" noProof="0" dirty="0" smtClean="0"/>
              <a:t> </a:t>
            </a:r>
            <a:r>
              <a:rPr lang="en-US" altLang="da-DK" baseline="0" noProof="0" dirty="0" err="1" smtClean="0"/>
              <a:t>htx</a:t>
            </a:r>
            <a:r>
              <a:rPr lang="en-US" altLang="da-DK" baseline="0" noProof="0" dirty="0" smtClean="0"/>
              <a:t>” </a:t>
            </a:r>
            <a:r>
              <a:rPr lang="en-US" altLang="da-DK" baseline="0" noProof="0" dirty="0" err="1" smtClean="0"/>
              <a:t>af</a:t>
            </a:r>
            <a:r>
              <a:rPr lang="en-US" altLang="da-DK" baseline="0" noProof="0" dirty="0" smtClean="0"/>
              <a:t> Dansk Center for </a:t>
            </a:r>
            <a:r>
              <a:rPr lang="en-US" altLang="da-DK" baseline="0" noProof="0" dirty="0" err="1" smtClean="0"/>
              <a:t>Undervisningsmiljø</a:t>
            </a:r>
            <a:r>
              <a:rPr lang="en-US" altLang="da-DK" baseline="0" noProof="0" dirty="0" smtClean="0"/>
              <a:t>.</a:t>
            </a:r>
            <a:endParaRPr lang="en-US" altLang="da-DK" noProof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B7650-62D2-495D-A20C-949D1150E32E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6606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da-DK" altLang="da-DK" dirty="0" smtClean="0"/>
              <a:t>5 min.</a:t>
            </a:r>
          </a:p>
          <a:p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class</a:t>
            </a:r>
            <a:r>
              <a:rPr lang="en-US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community is important and we must continue to work on it. The community works better when it is open for people to join.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class community is part of the school community, and the students must pay attention to this.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at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stx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htx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hhx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must know, that the community they are part of at the introductory course is a temporarily community. The students change classes when they choose the field of study, and thus must be part of a new community. The stronger school community you can create, the easier the transition to a new class, because you already know some of the other students.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 students to attend the school's joint events.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also various committees and groups that they can become a part of.</a:t>
            </a: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B7650-62D2-495D-A20C-949D1150E32E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3904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da-DK" altLang="da-DK" dirty="0" smtClean="0"/>
              <a:t>25 min.</a:t>
            </a:r>
          </a:p>
          <a:p>
            <a:pPr algn="l" eaLnBrk="1" hangingPunct="1">
              <a:spcBef>
                <a:spcPct val="0"/>
              </a:spcBef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descriptions of the exercises in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script of the lesson</a:t>
            </a:r>
            <a:endParaRPr lang="en-US" altLang="da-D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B7650-62D2-495D-A20C-949D1150E32E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694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23-10-2018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23-10-2018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23-10-2018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lide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Billede 5" descr="NETVAERK_Faellesskabernogetvigoerforfagliheden_ROED_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867" y="603404"/>
            <a:ext cx="3331196" cy="733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8485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slide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Bille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855" y="6093296"/>
            <a:ext cx="2095674" cy="461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40" y="567550"/>
            <a:ext cx="8229600" cy="584737"/>
          </a:xfrm>
        </p:spPr>
        <p:txBody>
          <a:bodyPr tIns="0" rIns="0" bIns="0" anchor="t">
            <a:noAutofit/>
          </a:bodyPr>
          <a:lstStyle>
            <a:lvl1pPr algn="l">
              <a:defRPr sz="3600" b="1" i="0">
                <a:solidFill>
                  <a:srgbClr val="727271"/>
                </a:solidFill>
                <a:latin typeface="Georgia"/>
                <a:cs typeface="Georgia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699" y="2338217"/>
            <a:ext cx="5253567" cy="2758760"/>
          </a:xfrm>
        </p:spPr>
        <p:txBody>
          <a:bodyPr lIns="0" tIns="0" rIns="0" bIns="0" anchor="t">
            <a:normAutofit/>
          </a:bodyPr>
          <a:lstStyle>
            <a:lvl1pPr marL="171450" indent="-171450">
              <a:buClr>
                <a:srgbClr val="E14E39"/>
              </a:buClr>
              <a:buFont typeface="Arial"/>
              <a:buChar char="•"/>
              <a:defRPr sz="1800">
                <a:solidFill>
                  <a:srgbClr val="727271"/>
                </a:solidFill>
                <a:latin typeface="Georgia"/>
                <a:cs typeface="Georgia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635000" y="6356350"/>
            <a:ext cx="21336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EC3219E1-D77F-454F-8FC0-D5CEB36C6014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49625" y="6356350"/>
            <a:ext cx="289560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Kombinationstegning 25"/>
          <p:cNvSpPr/>
          <p:nvPr userDrawn="1"/>
        </p:nvSpPr>
        <p:spPr>
          <a:xfrm>
            <a:off x="613833" y="1993900"/>
            <a:ext cx="5541434" cy="254000"/>
          </a:xfrm>
          <a:custGeom>
            <a:avLst/>
            <a:gdLst>
              <a:gd name="connsiteX0" fmla="*/ 12700 w 5541434"/>
              <a:gd name="connsiteY0" fmla="*/ 4233 h 254000"/>
              <a:gd name="connsiteX1" fmla="*/ 0 w 5541434"/>
              <a:gd name="connsiteY1" fmla="*/ 249767 h 254000"/>
              <a:gd name="connsiteX2" fmla="*/ 42334 w 5541434"/>
              <a:gd name="connsiteY2" fmla="*/ 249767 h 254000"/>
              <a:gd name="connsiteX3" fmla="*/ 93134 w 5541434"/>
              <a:gd name="connsiteY3" fmla="*/ 63500 h 254000"/>
              <a:gd name="connsiteX4" fmla="*/ 5461000 w 5541434"/>
              <a:gd name="connsiteY4" fmla="*/ 67733 h 254000"/>
              <a:gd name="connsiteX5" fmla="*/ 5499100 w 5541434"/>
              <a:gd name="connsiteY5" fmla="*/ 249767 h 254000"/>
              <a:gd name="connsiteX6" fmla="*/ 5541434 w 5541434"/>
              <a:gd name="connsiteY6" fmla="*/ 254000 h 254000"/>
              <a:gd name="connsiteX7" fmla="*/ 5537200 w 5541434"/>
              <a:gd name="connsiteY7" fmla="*/ 0 h 254000"/>
              <a:gd name="connsiteX8" fmla="*/ 12700 w 5541434"/>
              <a:gd name="connsiteY8" fmla="*/ 4233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434" h="254000">
                <a:moveTo>
                  <a:pt x="12700" y="4233"/>
                </a:moveTo>
                <a:lnTo>
                  <a:pt x="0" y="249767"/>
                </a:lnTo>
                <a:lnTo>
                  <a:pt x="42334" y="249767"/>
                </a:lnTo>
                <a:lnTo>
                  <a:pt x="93134" y="63500"/>
                </a:lnTo>
                <a:lnTo>
                  <a:pt x="5461000" y="67733"/>
                </a:lnTo>
                <a:lnTo>
                  <a:pt x="5499100" y="249767"/>
                </a:lnTo>
                <a:lnTo>
                  <a:pt x="5541434" y="254000"/>
                </a:lnTo>
                <a:cubicBezTo>
                  <a:pt x="5540023" y="169333"/>
                  <a:pt x="5538611" y="84667"/>
                  <a:pt x="5537200" y="0"/>
                </a:cubicBezTo>
                <a:lnTo>
                  <a:pt x="12700" y="4233"/>
                </a:lnTo>
                <a:close/>
              </a:path>
            </a:pathLst>
          </a:custGeom>
          <a:solidFill>
            <a:srgbClr val="E14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Kombinationstegning 27"/>
          <p:cNvSpPr/>
          <p:nvPr userDrawn="1"/>
        </p:nvSpPr>
        <p:spPr>
          <a:xfrm rot="10800000">
            <a:off x="613833" y="5032873"/>
            <a:ext cx="5541434" cy="254000"/>
          </a:xfrm>
          <a:custGeom>
            <a:avLst/>
            <a:gdLst>
              <a:gd name="connsiteX0" fmla="*/ 12700 w 5541434"/>
              <a:gd name="connsiteY0" fmla="*/ 4233 h 254000"/>
              <a:gd name="connsiteX1" fmla="*/ 0 w 5541434"/>
              <a:gd name="connsiteY1" fmla="*/ 249767 h 254000"/>
              <a:gd name="connsiteX2" fmla="*/ 42334 w 5541434"/>
              <a:gd name="connsiteY2" fmla="*/ 249767 h 254000"/>
              <a:gd name="connsiteX3" fmla="*/ 93134 w 5541434"/>
              <a:gd name="connsiteY3" fmla="*/ 63500 h 254000"/>
              <a:gd name="connsiteX4" fmla="*/ 5461000 w 5541434"/>
              <a:gd name="connsiteY4" fmla="*/ 67733 h 254000"/>
              <a:gd name="connsiteX5" fmla="*/ 5499100 w 5541434"/>
              <a:gd name="connsiteY5" fmla="*/ 249767 h 254000"/>
              <a:gd name="connsiteX6" fmla="*/ 5541434 w 5541434"/>
              <a:gd name="connsiteY6" fmla="*/ 254000 h 254000"/>
              <a:gd name="connsiteX7" fmla="*/ 5537200 w 5541434"/>
              <a:gd name="connsiteY7" fmla="*/ 0 h 254000"/>
              <a:gd name="connsiteX8" fmla="*/ 12700 w 5541434"/>
              <a:gd name="connsiteY8" fmla="*/ 4233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434" h="254000">
                <a:moveTo>
                  <a:pt x="12700" y="4233"/>
                </a:moveTo>
                <a:lnTo>
                  <a:pt x="0" y="249767"/>
                </a:lnTo>
                <a:lnTo>
                  <a:pt x="42334" y="249767"/>
                </a:lnTo>
                <a:lnTo>
                  <a:pt x="93134" y="63500"/>
                </a:lnTo>
                <a:lnTo>
                  <a:pt x="5461000" y="67733"/>
                </a:lnTo>
                <a:lnTo>
                  <a:pt x="5499100" y="249767"/>
                </a:lnTo>
                <a:lnTo>
                  <a:pt x="5541434" y="254000"/>
                </a:lnTo>
                <a:cubicBezTo>
                  <a:pt x="5540023" y="169333"/>
                  <a:pt x="5538611" y="84667"/>
                  <a:pt x="5537200" y="0"/>
                </a:cubicBezTo>
                <a:lnTo>
                  <a:pt x="12700" y="4233"/>
                </a:lnTo>
                <a:close/>
              </a:path>
            </a:pathLst>
          </a:custGeom>
          <a:solidFill>
            <a:srgbClr val="E14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Platshållare för text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3870" y="1124618"/>
            <a:ext cx="6787827" cy="606425"/>
          </a:xfr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rgbClr val="72727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7786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855" y="6093296"/>
            <a:ext cx="2095674" cy="461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40" y="567550"/>
            <a:ext cx="8229600" cy="584737"/>
          </a:xfrm>
        </p:spPr>
        <p:txBody>
          <a:bodyPr tIns="0" rIns="0" bIns="0" anchor="t">
            <a:noAutofit/>
          </a:bodyPr>
          <a:lstStyle>
            <a:lvl1pPr algn="l">
              <a:defRPr sz="3600" b="1" i="0">
                <a:solidFill>
                  <a:srgbClr val="E14E39"/>
                </a:solidFill>
                <a:latin typeface="Georgia"/>
                <a:cs typeface="Georgia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70" y="1577439"/>
            <a:ext cx="7707180" cy="4112096"/>
          </a:xfrm>
        </p:spPr>
        <p:txBody>
          <a:bodyPr lIns="0" tIns="0" rIns="0" bIns="0" spcCol="540000" anchor="t">
            <a:normAutofit/>
          </a:bodyPr>
          <a:lstStyle>
            <a:lvl1pPr marL="171450" indent="-171450">
              <a:buClr>
                <a:srgbClr val="E14E39"/>
              </a:buClr>
              <a:buFont typeface="Arial"/>
              <a:buChar char="•"/>
              <a:defRPr sz="1800">
                <a:solidFill>
                  <a:srgbClr val="727271"/>
                </a:solidFill>
                <a:latin typeface="Georgia"/>
                <a:cs typeface="Georgia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635000" y="6356350"/>
            <a:ext cx="21336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EC3219E1-D77F-454F-8FC0-D5CEB36C6014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49625" y="6356350"/>
            <a:ext cx="289560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08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855" y="6093296"/>
            <a:ext cx="2095674" cy="461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40" y="567550"/>
            <a:ext cx="8229600" cy="584737"/>
          </a:xfrm>
        </p:spPr>
        <p:txBody>
          <a:bodyPr tIns="0" rIns="0" bIns="0" anchor="t">
            <a:noAutofit/>
          </a:bodyPr>
          <a:lstStyle>
            <a:lvl1pPr algn="l">
              <a:defRPr sz="3600" b="1" i="0">
                <a:solidFill>
                  <a:srgbClr val="E14E39"/>
                </a:solidFill>
                <a:latin typeface="Georgia"/>
                <a:cs typeface="Georgia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70" y="1533959"/>
            <a:ext cx="7707180" cy="4112096"/>
          </a:xfrm>
        </p:spPr>
        <p:txBody>
          <a:bodyPr lIns="0" tIns="0" rIns="0" bIns="0" numCol="2" spcCol="540000" anchor="t">
            <a:normAutofit/>
          </a:bodyPr>
          <a:lstStyle>
            <a:lvl1pPr marL="171450" indent="-171450">
              <a:buClr>
                <a:srgbClr val="E14E39"/>
              </a:buClr>
              <a:buFont typeface="Arial"/>
              <a:buChar char="•"/>
              <a:defRPr sz="1200">
                <a:solidFill>
                  <a:srgbClr val="727271"/>
                </a:solidFill>
                <a:latin typeface="Georgia"/>
                <a:cs typeface="Georgia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635000" y="6356350"/>
            <a:ext cx="21336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EC3219E1-D77F-454F-8FC0-D5CEB36C6014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49625" y="6356350"/>
            <a:ext cx="289560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tshållare för innehåll 11"/>
          <p:cNvSpPr>
            <a:spLocks noGrp="1"/>
          </p:cNvSpPr>
          <p:nvPr>
            <p:ph sz="quarter" idx="16"/>
          </p:nvPr>
        </p:nvSpPr>
        <p:spPr>
          <a:xfrm>
            <a:off x="4835525" y="1997362"/>
            <a:ext cx="3565525" cy="3755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4215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Bille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855" y="6093296"/>
            <a:ext cx="2095674" cy="461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40" y="567550"/>
            <a:ext cx="8229600" cy="584737"/>
          </a:xfrm>
        </p:spPr>
        <p:txBody>
          <a:bodyPr tIns="0" rIns="0" bIns="0" anchor="t">
            <a:noAutofit/>
          </a:bodyPr>
          <a:lstStyle>
            <a:lvl1pPr algn="l">
              <a:defRPr sz="3600" b="1" i="0">
                <a:solidFill>
                  <a:srgbClr val="727271"/>
                </a:solidFill>
                <a:latin typeface="Georgia"/>
                <a:cs typeface="Georgia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699" y="2338217"/>
            <a:ext cx="5253567" cy="2758760"/>
          </a:xfrm>
        </p:spPr>
        <p:txBody>
          <a:bodyPr lIns="0" tIns="0" rIns="0" bIns="0" anchor="t">
            <a:normAutofit/>
          </a:bodyPr>
          <a:lstStyle>
            <a:lvl1pPr marL="171450" indent="-171450">
              <a:buClr>
                <a:srgbClr val="E14E39"/>
              </a:buClr>
              <a:buFont typeface="Arial"/>
              <a:buChar char="•"/>
              <a:defRPr sz="1800">
                <a:solidFill>
                  <a:srgbClr val="727271"/>
                </a:solidFill>
                <a:latin typeface="Georgia"/>
                <a:cs typeface="Georgia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635000" y="6356350"/>
            <a:ext cx="21336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EC3219E1-D77F-454F-8FC0-D5CEB36C6014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49625" y="6356350"/>
            <a:ext cx="289560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Kombinationstegning 25"/>
          <p:cNvSpPr/>
          <p:nvPr userDrawn="1"/>
        </p:nvSpPr>
        <p:spPr>
          <a:xfrm>
            <a:off x="613833" y="1993900"/>
            <a:ext cx="5541434" cy="254000"/>
          </a:xfrm>
          <a:custGeom>
            <a:avLst/>
            <a:gdLst>
              <a:gd name="connsiteX0" fmla="*/ 12700 w 5541434"/>
              <a:gd name="connsiteY0" fmla="*/ 4233 h 254000"/>
              <a:gd name="connsiteX1" fmla="*/ 0 w 5541434"/>
              <a:gd name="connsiteY1" fmla="*/ 249767 h 254000"/>
              <a:gd name="connsiteX2" fmla="*/ 42334 w 5541434"/>
              <a:gd name="connsiteY2" fmla="*/ 249767 h 254000"/>
              <a:gd name="connsiteX3" fmla="*/ 93134 w 5541434"/>
              <a:gd name="connsiteY3" fmla="*/ 63500 h 254000"/>
              <a:gd name="connsiteX4" fmla="*/ 5461000 w 5541434"/>
              <a:gd name="connsiteY4" fmla="*/ 67733 h 254000"/>
              <a:gd name="connsiteX5" fmla="*/ 5499100 w 5541434"/>
              <a:gd name="connsiteY5" fmla="*/ 249767 h 254000"/>
              <a:gd name="connsiteX6" fmla="*/ 5541434 w 5541434"/>
              <a:gd name="connsiteY6" fmla="*/ 254000 h 254000"/>
              <a:gd name="connsiteX7" fmla="*/ 5537200 w 5541434"/>
              <a:gd name="connsiteY7" fmla="*/ 0 h 254000"/>
              <a:gd name="connsiteX8" fmla="*/ 12700 w 5541434"/>
              <a:gd name="connsiteY8" fmla="*/ 4233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434" h="254000">
                <a:moveTo>
                  <a:pt x="12700" y="4233"/>
                </a:moveTo>
                <a:lnTo>
                  <a:pt x="0" y="249767"/>
                </a:lnTo>
                <a:lnTo>
                  <a:pt x="42334" y="249767"/>
                </a:lnTo>
                <a:lnTo>
                  <a:pt x="93134" y="63500"/>
                </a:lnTo>
                <a:lnTo>
                  <a:pt x="5461000" y="67733"/>
                </a:lnTo>
                <a:lnTo>
                  <a:pt x="5499100" y="249767"/>
                </a:lnTo>
                <a:lnTo>
                  <a:pt x="5541434" y="254000"/>
                </a:lnTo>
                <a:cubicBezTo>
                  <a:pt x="5540023" y="169333"/>
                  <a:pt x="5538611" y="84667"/>
                  <a:pt x="5537200" y="0"/>
                </a:cubicBezTo>
                <a:lnTo>
                  <a:pt x="12700" y="4233"/>
                </a:lnTo>
                <a:close/>
              </a:path>
            </a:pathLst>
          </a:custGeom>
          <a:solidFill>
            <a:srgbClr val="E14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Kombinationstegning 27"/>
          <p:cNvSpPr/>
          <p:nvPr userDrawn="1"/>
        </p:nvSpPr>
        <p:spPr>
          <a:xfrm rot="10800000">
            <a:off x="613833" y="5032873"/>
            <a:ext cx="5541434" cy="254000"/>
          </a:xfrm>
          <a:custGeom>
            <a:avLst/>
            <a:gdLst>
              <a:gd name="connsiteX0" fmla="*/ 12700 w 5541434"/>
              <a:gd name="connsiteY0" fmla="*/ 4233 h 254000"/>
              <a:gd name="connsiteX1" fmla="*/ 0 w 5541434"/>
              <a:gd name="connsiteY1" fmla="*/ 249767 h 254000"/>
              <a:gd name="connsiteX2" fmla="*/ 42334 w 5541434"/>
              <a:gd name="connsiteY2" fmla="*/ 249767 h 254000"/>
              <a:gd name="connsiteX3" fmla="*/ 93134 w 5541434"/>
              <a:gd name="connsiteY3" fmla="*/ 63500 h 254000"/>
              <a:gd name="connsiteX4" fmla="*/ 5461000 w 5541434"/>
              <a:gd name="connsiteY4" fmla="*/ 67733 h 254000"/>
              <a:gd name="connsiteX5" fmla="*/ 5499100 w 5541434"/>
              <a:gd name="connsiteY5" fmla="*/ 249767 h 254000"/>
              <a:gd name="connsiteX6" fmla="*/ 5541434 w 5541434"/>
              <a:gd name="connsiteY6" fmla="*/ 254000 h 254000"/>
              <a:gd name="connsiteX7" fmla="*/ 5537200 w 5541434"/>
              <a:gd name="connsiteY7" fmla="*/ 0 h 254000"/>
              <a:gd name="connsiteX8" fmla="*/ 12700 w 5541434"/>
              <a:gd name="connsiteY8" fmla="*/ 4233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434" h="254000">
                <a:moveTo>
                  <a:pt x="12700" y="4233"/>
                </a:moveTo>
                <a:lnTo>
                  <a:pt x="0" y="249767"/>
                </a:lnTo>
                <a:lnTo>
                  <a:pt x="42334" y="249767"/>
                </a:lnTo>
                <a:lnTo>
                  <a:pt x="93134" y="63500"/>
                </a:lnTo>
                <a:lnTo>
                  <a:pt x="5461000" y="67733"/>
                </a:lnTo>
                <a:lnTo>
                  <a:pt x="5499100" y="249767"/>
                </a:lnTo>
                <a:lnTo>
                  <a:pt x="5541434" y="254000"/>
                </a:lnTo>
                <a:cubicBezTo>
                  <a:pt x="5540023" y="169333"/>
                  <a:pt x="5538611" y="84667"/>
                  <a:pt x="5537200" y="0"/>
                </a:cubicBezTo>
                <a:lnTo>
                  <a:pt x="12700" y="4233"/>
                </a:lnTo>
                <a:close/>
              </a:path>
            </a:pathLst>
          </a:custGeom>
          <a:solidFill>
            <a:srgbClr val="E14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Platshållare för text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3870" y="1124618"/>
            <a:ext cx="6787827" cy="606425"/>
          </a:xfr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rgbClr val="72727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992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23-10-2018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23-10-2018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23-10-2018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23-10-2018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23-10-2018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23-10-2018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23-10-2018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23-10-2018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5A5AF-D9E8-4DD6-999F-A60663D43858}" type="datetimeFigureOut">
              <a:rPr lang="da-DK" smtClean="0"/>
              <a:t>23-10-2018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54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584540" y="567550"/>
            <a:ext cx="8229600" cy="584737"/>
          </a:xfrm>
        </p:spPr>
        <p:txBody>
          <a:bodyPr/>
          <a:lstStyle/>
          <a:p>
            <a:r>
              <a:rPr lang="da-DK" dirty="0" smtClean="0"/>
              <a:t>Communities I</a:t>
            </a:r>
            <a:endParaRPr lang="da-DK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901699" y="2765728"/>
            <a:ext cx="5253567" cy="1960652"/>
          </a:xfrm>
        </p:spPr>
        <p:txBody>
          <a:bodyPr/>
          <a:lstStyle/>
          <a:p>
            <a:pPr marL="0" indent="0">
              <a:buNone/>
            </a:pPr>
            <a:r>
              <a:rPr lang="da-DK" b="1" dirty="0" smtClean="0"/>
              <a:t>Content</a:t>
            </a:r>
            <a:endParaRPr lang="da-DK" b="1" dirty="0"/>
          </a:p>
          <a:p>
            <a:r>
              <a:rPr lang="da-DK" dirty="0" err="1" smtClean="0"/>
              <a:t>Two</a:t>
            </a:r>
            <a:r>
              <a:rPr lang="da-DK" dirty="0" smtClean="0"/>
              <a:t> types of </a:t>
            </a:r>
            <a:r>
              <a:rPr lang="da-DK" dirty="0" err="1" smtClean="0"/>
              <a:t>communities</a:t>
            </a:r>
            <a:endParaRPr lang="da-DK" dirty="0" smtClean="0"/>
          </a:p>
          <a:p>
            <a:r>
              <a:rPr lang="da-DK" dirty="0" err="1" smtClean="0"/>
              <a:t>Community</a:t>
            </a:r>
            <a:r>
              <a:rPr lang="da-DK" dirty="0" smtClean="0"/>
              <a:t> and </a:t>
            </a:r>
            <a:r>
              <a:rPr lang="da-DK" dirty="0" err="1" smtClean="0"/>
              <a:t>academic</a:t>
            </a:r>
            <a:r>
              <a:rPr lang="da-DK" dirty="0" smtClean="0"/>
              <a:t> </a:t>
            </a:r>
            <a:r>
              <a:rPr lang="da-DK" dirty="0" err="1" smtClean="0"/>
              <a:t>capacity</a:t>
            </a:r>
            <a:endParaRPr lang="da-DK" dirty="0" smtClean="0"/>
          </a:p>
          <a:p>
            <a:r>
              <a:rPr lang="da-DK" dirty="0" smtClean="0"/>
              <a:t>Class </a:t>
            </a:r>
            <a:r>
              <a:rPr lang="da-DK" dirty="0" err="1" smtClean="0"/>
              <a:t>community</a:t>
            </a:r>
            <a:r>
              <a:rPr lang="da-DK" dirty="0" smtClean="0"/>
              <a:t>  and </a:t>
            </a:r>
            <a:r>
              <a:rPr lang="da-DK" dirty="0"/>
              <a:t> </a:t>
            </a:r>
            <a:r>
              <a:rPr lang="da-DK" dirty="0" err="1" smtClean="0"/>
              <a:t>school</a:t>
            </a:r>
            <a:r>
              <a:rPr lang="da-DK" dirty="0" smtClean="0"/>
              <a:t> </a:t>
            </a:r>
            <a:r>
              <a:rPr lang="da-DK" dirty="0" err="1" smtClean="0"/>
              <a:t>community</a:t>
            </a:r>
            <a:endParaRPr lang="da-DK" dirty="0" smtClean="0"/>
          </a:p>
          <a:p>
            <a:r>
              <a:rPr lang="da-DK" dirty="0" err="1" smtClean="0"/>
              <a:t>Exercise</a:t>
            </a:r>
            <a:r>
              <a:rPr lang="da-DK" dirty="0" smtClean="0"/>
              <a:t>:  A </a:t>
            </a:r>
            <a:r>
              <a:rPr lang="da-DK" dirty="0" err="1" smtClean="0"/>
              <a:t>good</a:t>
            </a:r>
            <a:r>
              <a:rPr lang="da-DK" dirty="0" smtClean="0"/>
              <a:t> </a:t>
            </a:r>
            <a:r>
              <a:rPr lang="da-DK" dirty="0" err="1" smtClean="0"/>
              <a:t>school</a:t>
            </a:r>
            <a:r>
              <a:rPr lang="da-DK" dirty="0" smtClean="0"/>
              <a:t> </a:t>
            </a:r>
            <a:r>
              <a:rPr lang="da-DK" dirty="0" err="1" smtClean="0"/>
              <a:t>community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518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Two</a:t>
            </a:r>
            <a:r>
              <a:rPr lang="da-DK" dirty="0" smtClean="0"/>
              <a:t> types of </a:t>
            </a:r>
            <a:r>
              <a:rPr lang="da-DK" dirty="0" err="1" smtClean="0"/>
              <a:t>communities</a:t>
            </a:r>
            <a:endParaRPr lang="da-DK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693870" y="2078182"/>
            <a:ext cx="3913756" cy="3872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 smtClean="0"/>
              <a:t>Man is a social  </a:t>
            </a:r>
            <a:r>
              <a:rPr lang="da-DK" b="1" dirty="0" err="1" smtClean="0"/>
              <a:t>being</a:t>
            </a:r>
            <a:r>
              <a:rPr lang="da-DK" b="1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depend</a:t>
            </a:r>
            <a:r>
              <a:rPr lang="da-DK" dirty="0" smtClean="0"/>
              <a:t> on the </a:t>
            </a:r>
            <a:r>
              <a:rPr lang="da-DK" dirty="0" err="1" smtClean="0"/>
              <a:t>communities</a:t>
            </a:r>
            <a:endParaRPr lang="da-DK" dirty="0" smtClean="0"/>
          </a:p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b="1" dirty="0" err="1" smtClean="0"/>
              <a:t>Informal</a:t>
            </a:r>
            <a:r>
              <a:rPr lang="da-DK" b="1" dirty="0" smtClean="0"/>
              <a:t> </a:t>
            </a:r>
            <a:r>
              <a:rPr lang="da-DK" b="1" dirty="0" err="1" smtClean="0"/>
              <a:t>communities</a:t>
            </a:r>
            <a:endParaRPr lang="da-DK" b="1" dirty="0" smtClean="0"/>
          </a:p>
          <a:p>
            <a:r>
              <a:rPr lang="da-DK" dirty="0" smtClean="0"/>
              <a:t>Communities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choose</a:t>
            </a:r>
            <a:endParaRPr lang="da-DK" dirty="0" smtClean="0"/>
          </a:p>
          <a:p>
            <a:r>
              <a:rPr lang="da-DK" dirty="0" err="1" smtClean="0"/>
              <a:t>Friends</a:t>
            </a:r>
            <a:r>
              <a:rPr lang="da-DK" dirty="0" smtClean="0"/>
              <a:t> and </a:t>
            </a:r>
            <a:r>
              <a:rPr lang="da-DK" dirty="0" err="1" smtClean="0"/>
              <a:t>acquaintances</a:t>
            </a:r>
            <a:endParaRPr lang="da-DK" dirty="0" smtClean="0"/>
          </a:p>
          <a:p>
            <a:endParaRPr lang="da-DK" dirty="0" smtClean="0"/>
          </a:p>
          <a:p>
            <a:pPr marL="0" indent="0">
              <a:buNone/>
            </a:pPr>
            <a:r>
              <a:rPr lang="da-DK" b="1" dirty="0" smtClean="0"/>
              <a:t>Formal </a:t>
            </a:r>
            <a:r>
              <a:rPr lang="da-DK" b="1" dirty="0" err="1" smtClean="0"/>
              <a:t>communities</a:t>
            </a:r>
            <a:endParaRPr lang="da-DK" b="1" dirty="0" smtClean="0"/>
          </a:p>
          <a:p>
            <a:r>
              <a:rPr lang="da-DK" dirty="0" smtClean="0"/>
              <a:t>Communities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located</a:t>
            </a:r>
            <a:r>
              <a:rPr lang="da-DK" dirty="0" smtClean="0"/>
              <a:t> in</a:t>
            </a:r>
          </a:p>
          <a:p>
            <a:r>
              <a:rPr lang="da-DK" dirty="0" err="1" smtClean="0"/>
              <a:t>Classmates</a:t>
            </a:r>
            <a:r>
              <a:rPr lang="da-DK" dirty="0" smtClean="0"/>
              <a:t>, teammates and </a:t>
            </a:r>
            <a:r>
              <a:rPr lang="da-DK" dirty="0" err="1" smtClean="0"/>
              <a:t>colleagues</a:t>
            </a:r>
            <a:endParaRPr lang="da-DK" b="1" dirty="0" smtClean="0"/>
          </a:p>
          <a:p>
            <a:endParaRPr lang="da-DK" dirty="0" smtClean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840" y="2195947"/>
            <a:ext cx="3653145" cy="243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Community and academic capacity</a:t>
            </a:r>
            <a:endParaRPr lang="en-US" sz="3200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Educational 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Physically, aesthetic and mentally </a:t>
            </a:r>
          </a:p>
          <a:p>
            <a:pPr marL="0" indent="0">
              <a:buNone/>
            </a:pPr>
            <a:endParaRPr lang="da-DK" sz="1800" dirty="0" smtClean="0"/>
          </a:p>
          <a:p>
            <a:pPr marL="0" indent="0">
              <a:buNone/>
            </a:pPr>
            <a:r>
              <a:rPr lang="en-US" sz="1800" b="1" dirty="0" smtClean="0"/>
              <a:t>The brain can only do one thing at a time</a:t>
            </a:r>
          </a:p>
          <a:p>
            <a:r>
              <a:rPr lang="en-US" sz="1800" dirty="0" smtClean="0"/>
              <a:t>Confidence releases energy to learn</a:t>
            </a:r>
            <a:br>
              <a:rPr lang="en-US" sz="1800" dirty="0" smtClean="0"/>
            </a:br>
            <a:endParaRPr lang="da-DK" sz="1800" dirty="0" smtClean="0"/>
          </a:p>
          <a:p>
            <a:pPr marL="0" indent="0">
              <a:buNone/>
            </a:pPr>
            <a:endParaRPr lang="da-DK" dirty="0"/>
          </a:p>
        </p:txBody>
      </p:sp>
      <p:grpSp>
        <p:nvGrpSpPr>
          <p:cNvPr id="9" name="Gruppe 8"/>
          <p:cNvGrpSpPr/>
          <p:nvPr/>
        </p:nvGrpSpPr>
        <p:grpSpPr>
          <a:xfrm>
            <a:off x="743860" y="4192472"/>
            <a:ext cx="3907861" cy="1461321"/>
            <a:chOff x="4707688" y="1605212"/>
            <a:chExt cx="3907861" cy="1461321"/>
          </a:xfrm>
        </p:grpSpPr>
        <p:sp>
          <p:nvSpPr>
            <p:cNvPr id="5" name="Rektangel 4"/>
            <p:cNvSpPr/>
            <p:nvPr/>
          </p:nvSpPr>
          <p:spPr>
            <a:xfrm>
              <a:off x="4975761" y="1789260"/>
              <a:ext cx="3639788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i="1" dirty="0" smtClean="0">
                  <a:solidFill>
                    <a:srgbClr val="727271"/>
                  </a:solidFill>
                  <a:latin typeface="Georgia" panose="02040502050405020303" pitchFamily="18" charset="0"/>
                </a:rPr>
                <a:t>A harmonious teaching environment is a necessary  prerequisite for students to learn</a:t>
              </a:r>
            </a:p>
            <a:p>
              <a:pPr>
                <a:spcBef>
                  <a:spcPts val="600"/>
                </a:spcBef>
              </a:pPr>
              <a:r>
                <a:rPr lang="en-US" dirty="0" smtClean="0">
                  <a:solidFill>
                    <a:srgbClr val="727271"/>
                  </a:solidFill>
                  <a:latin typeface="Georgia" panose="02040502050405020303" pitchFamily="18" charset="0"/>
                </a:rPr>
                <a:t>(Ministry of Education)</a:t>
              </a:r>
              <a:endParaRPr lang="en-US" dirty="0">
                <a:solidFill>
                  <a:srgbClr val="72727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8" name="Tekstboks 7"/>
            <p:cNvSpPr txBox="1"/>
            <p:nvPr/>
          </p:nvSpPr>
          <p:spPr>
            <a:xfrm>
              <a:off x="4707688" y="1605212"/>
              <a:ext cx="50687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6000" dirty="0" smtClean="0">
                  <a:solidFill>
                    <a:srgbClr val="E14E39"/>
                  </a:solidFill>
                </a:rPr>
                <a:t>”</a:t>
              </a:r>
              <a:endParaRPr lang="da-DK" sz="6000" dirty="0">
                <a:solidFill>
                  <a:srgbClr val="E14E39"/>
                </a:solidFill>
              </a:endParaRPr>
            </a:p>
          </p:txBody>
        </p:sp>
      </p:grpSp>
      <p:grpSp>
        <p:nvGrpSpPr>
          <p:cNvPr id="10" name="Gruppe 9"/>
          <p:cNvGrpSpPr/>
          <p:nvPr/>
        </p:nvGrpSpPr>
        <p:grpSpPr>
          <a:xfrm>
            <a:off x="4734846" y="4168727"/>
            <a:ext cx="3907861" cy="1461321"/>
            <a:chOff x="4707688" y="1605212"/>
            <a:chExt cx="3907861" cy="1461321"/>
          </a:xfrm>
        </p:grpSpPr>
        <p:sp>
          <p:nvSpPr>
            <p:cNvPr id="11" name="Rektangel 10"/>
            <p:cNvSpPr/>
            <p:nvPr/>
          </p:nvSpPr>
          <p:spPr>
            <a:xfrm>
              <a:off x="4975761" y="1789260"/>
              <a:ext cx="3639788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rgbClr val="727271"/>
                  </a:solidFill>
                  <a:latin typeface="Georgia" panose="02040502050405020303" pitchFamily="18" charset="0"/>
                </a:rPr>
                <a:t>The class environment must be ok. If the atmosphere is sad, you become more mentally tired </a:t>
              </a:r>
            </a:p>
            <a:p>
              <a:pPr>
                <a:spcBef>
                  <a:spcPts val="600"/>
                </a:spcBef>
              </a:pPr>
              <a:r>
                <a:rPr lang="en-US" dirty="0" smtClean="0">
                  <a:solidFill>
                    <a:srgbClr val="727271"/>
                  </a:solidFill>
                  <a:latin typeface="Georgia" panose="02040502050405020303" pitchFamily="18" charset="0"/>
                </a:rPr>
                <a:t>(Student)</a:t>
              </a:r>
              <a:endParaRPr lang="en-US" dirty="0">
                <a:solidFill>
                  <a:srgbClr val="72727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2" name="Tekstboks 11"/>
            <p:cNvSpPr txBox="1"/>
            <p:nvPr/>
          </p:nvSpPr>
          <p:spPr>
            <a:xfrm>
              <a:off x="4707688" y="1605212"/>
              <a:ext cx="44114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6000" dirty="0" smtClean="0">
                  <a:solidFill>
                    <a:srgbClr val="E14E39"/>
                  </a:solidFill>
                </a:rPr>
                <a:t>”</a:t>
              </a:r>
              <a:endParaRPr lang="da-DK" sz="6000" dirty="0">
                <a:solidFill>
                  <a:srgbClr val="E14E3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48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across</a:t>
            </a:r>
            <a:endParaRPr lang="en-US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693870" y="1696192"/>
            <a:ext cx="3771252" cy="411209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Class community  and  school community</a:t>
            </a:r>
          </a:p>
          <a:p>
            <a:pPr>
              <a:defRPr/>
            </a:pPr>
            <a:endParaRPr lang="da-DK" altLang="da-DK" dirty="0">
              <a:ea typeface="Helvetica Light"/>
              <a:cs typeface="Helvetica Light"/>
            </a:endParaRPr>
          </a:p>
          <a:p>
            <a:pPr marL="0" indent="0">
              <a:buNone/>
              <a:defRPr/>
            </a:pPr>
            <a:endParaRPr lang="da-DK" sz="16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2204864"/>
            <a:ext cx="4814701" cy="321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community-building</a:t>
            </a:r>
            <a:r>
              <a:rPr lang="da-DK" dirty="0" smtClean="0"/>
              <a:t> </a:t>
            </a:r>
            <a:r>
              <a:rPr lang="da-DK" dirty="0" err="1" smtClean="0"/>
              <a:t>activitues</a:t>
            </a:r>
            <a:endParaRPr lang="da-DK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01698" y="2207588"/>
            <a:ext cx="4299694" cy="2946302"/>
          </a:xfrm>
        </p:spPr>
        <p:txBody>
          <a:bodyPr>
            <a:normAutofit/>
          </a:bodyPr>
          <a:lstStyle/>
          <a:p>
            <a:pPr lvl="0"/>
            <a:r>
              <a:rPr lang="da-DK" sz="3100" dirty="0"/>
              <a:t> </a:t>
            </a:r>
            <a:r>
              <a:rPr lang="da-DK" sz="3100" dirty="0" smtClean="0"/>
              <a:t>Send the pat on</a:t>
            </a:r>
          </a:p>
          <a:p>
            <a:pPr lvl="0"/>
            <a:r>
              <a:rPr lang="da-DK" sz="3100" dirty="0" smtClean="0"/>
              <a:t> 1-2-3</a:t>
            </a:r>
          </a:p>
          <a:p>
            <a:pPr lvl="0"/>
            <a:r>
              <a:rPr lang="da-DK" sz="3100" dirty="0" smtClean="0"/>
              <a:t>Atom og </a:t>
            </a:r>
            <a:r>
              <a:rPr lang="da-DK" sz="3100" dirty="0" err="1" smtClean="0"/>
              <a:t>molecule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05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552</Words>
  <Application>Microsoft Office PowerPoint</Application>
  <PresentationFormat>Skærmshow (4:3)</PresentationFormat>
  <Paragraphs>65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Kontortema</vt:lpstr>
      <vt:lpstr>PowerPoint-præsentation</vt:lpstr>
      <vt:lpstr>Communities I</vt:lpstr>
      <vt:lpstr>Two types of communities</vt:lpstr>
      <vt:lpstr>Community and academic capacity</vt:lpstr>
      <vt:lpstr>Community across</vt:lpstr>
      <vt:lpstr>The community-building activitues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Malene Krarup Sigaard</dc:creator>
  <cp:lastModifiedBy>Katrine Venborg Taul Pedersen</cp:lastModifiedBy>
  <cp:revision>28</cp:revision>
  <dcterms:created xsi:type="dcterms:W3CDTF">2017-06-28T08:49:28Z</dcterms:created>
  <dcterms:modified xsi:type="dcterms:W3CDTF">2018-10-23T08:33:48Z</dcterms:modified>
</cp:coreProperties>
</file>